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8"/>
  </p:notesMasterIdLst>
  <p:sldIdLst>
    <p:sldId id="3825" r:id="rId5"/>
    <p:sldId id="3794" r:id="rId6"/>
    <p:sldId id="3836" r:id="rId7"/>
    <p:sldId id="3841" r:id="rId8"/>
    <p:sldId id="3839" r:id="rId9"/>
    <p:sldId id="3840" r:id="rId10"/>
    <p:sldId id="3847" r:id="rId11"/>
    <p:sldId id="3842" r:id="rId12"/>
    <p:sldId id="3835" r:id="rId13"/>
    <p:sldId id="3848" r:id="rId14"/>
    <p:sldId id="3837" r:id="rId15"/>
    <p:sldId id="3846" r:id="rId16"/>
    <p:sldId id="38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834" autoAdjust="0"/>
  </p:normalViewPr>
  <p:slideViewPr>
    <p:cSldViewPr snapToGrid="0">
      <p:cViewPr>
        <p:scale>
          <a:sx n="75" d="100"/>
          <a:sy n="75" d="100"/>
        </p:scale>
        <p:origin x="974" y="134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22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867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1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03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56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9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9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9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0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58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84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3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5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3262" y="3257550"/>
            <a:ext cx="8285607" cy="2386584"/>
          </a:xfrm>
        </p:spPr>
        <p:txBody>
          <a:bodyPr>
            <a:normAutofit fontScale="90000"/>
          </a:bodyPr>
          <a:lstStyle/>
          <a:p>
            <a:r>
              <a:rPr lang="en-US" sz="7300" dirty="0">
                <a:solidFill>
                  <a:srgbClr val="FFFFFF"/>
                </a:solidFill>
              </a:rPr>
              <a:t>Retail Challenge</a:t>
            </a:r>
            <a:br>
              <a:rPr lang="en-US" sz="7300" dirty="0">
                <a:solidFill>
                  <a:srgbClr val="FFFFFF"/>
                </a:solidFill>
              </a:rPr>
            </a:br>
            <a:r>
              <a:rPr lang="en-US" sz="7300" dirty="0">
                <a:solidFill>
                  <a:srgbClr val="FFFFFF"/>
                </a:solidFill>
              </a:rPr>
              <a:t> </a:t>
            </a:r>
            <a:r>
              <a:rPr lang="en-US" sz="4900" dirty="0">
                <a:solidFill>
                  <a:srgbClr val="FFFFFF"/>
                </a:solidFill>
              </a:rPr>
              <a:t>Customer Segmentation and Forecasting</a:t>
            </a:r>
            <a:endParaRPr lang="en-US" dirty="0"/>
          </a:p>
        </p:txBody>
      </p: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B2E358D1-3499-C478-EB8D-A4561812AE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134600" y="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4"/>
    </mc:Choice>
    <mc:Fallback>
      <p:transition spd="slow" advTm="7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Model Section - Forecasting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2534" cy="3684588"/>
          </a:xfrm>
        </p:spPr>
        <p:txBody>
          <a:bodyPr/>
          <a:lstStyle/>
          <a:p>
            <a:r>
              <a:rPr lang="en-GB" dirty="0"/>
              <a:t>Transaction counts for all segments were passed through a multiple seasonality model for a weekly and yearly seasonality trend.</a:t>
            </a:r>
          </a:p>
          <a:p>
            <a:r>
              <a:rPr lang="en-GB" dirty="0"/>
              <a:t>3-fold cross-validation for 15 day periods.</a:t>
            </a:r>
          </a:p>
          <a:p>
            <a:r>
              <a:rPr lang="en-GB" dirty="0"/>
              <a:t>Best performing model still had an MAE of over 40% after removing negative predictions.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D54BA-C066-324D-3FDC-0F6938B0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730" y="2055490"/>
            <a:ext cx="4714481" cy="4612334"/>
          </a:xfrm>
          <a:prstGeom prst="rect">
            <a:avLst/>
          </a:prstGeom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7D31469E-98E8-F39E-3107-6CF52DFECC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9849104" y="127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143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29"/>
    </mc:Choice>
    <mc:Fallback>
      <p:transition spd="slow" advTm="49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07" y="468450"/>
            <a:ext cx="10515600" cy="1325563"/>
          </a:xfrm>
        </p:spPr>
        <p:txBody>
          <a:bodyPr/>
          <a:lstStyle/>
          <a:p>
            <a:r>
              <a:rPr lang="en-US" dirty="0"/>
              <a:t>Results – Forecasts for Clusters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6624D75-C117-BAE3-FEDE-8FA129AF9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95" y="1684746"/>
            <a:ext cx="517992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4FE32CD3-DF3A-B926-6FA5-38F25564E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805" y="1701199"/>
            <a:ext cx="517992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05538099-1CF6-27FE-40D6-1BE2B6518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07" y="4252912"/>
            <a:ext cx="509451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9C013F12-8D84-209E-8D3F-69CE0A3C1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252912"/>
            <a:ext cx="513973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B75B3901-15C1-43D2-35C1-C3CB34BA14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0328155" y="0"/>
            <a:ext cx="1794013" cy="17940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5097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57"/>
    </mc:Choice>
    <mc:Fallback>
      <p:transition spd="slow" advTm="24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3" y="2132012"/>
            <a:ext cx="5029166" cy="3860226"/>
          </a:xfrm>
        </p:spPr>
        <p:txBody>
          <a:bodyPr/>
          <a:lstStyle/>
          <a:p>
            <a:r>
              <a:rPr lang="en-GB" dirty="0"/>
              <a:t>Room for improvement with additional tuning and better segmented data.</a:t>
            </a:r>
          </a:p>
          <a:p>
            <a:r>
              <a:rPr lang="en-GB" dirty="0"/>
              <a:t>Segments usable for marketing initiatives.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C64B6A9C-879B-642D-5E49-3A88B32BF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238" y="2535308"/>
            <a:ext cx="6085098" cy="268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02EC1F44-7E1F-A208-0CAF-5872A3F854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9982200" y="136525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75412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69"/>
    </mc:Choice>
    <mc:Fallback>
      <p:transition spd="slow" advTm="32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450" y="1091565"/>
            <a:ext cx="3236976" cy="406908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7EF69449-0A3D-A5C8-321E-402DD121A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0011664" y="3495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9"/>
    </mc:Choice>
    <mc:Fallback>
      <p:transition spd="slow" advTm="3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retail business specializing in household items.</a:t>
            </a:r>
          </a:p>
          <a:p>
            <a:r>
              <a:rPr lang="en-US" dirty="0"/>
              <a:t>Based in the UK, also transacting internationally.</a:t>
            </a:r>
          </a:p>
          <a:p>
            <a:r>
              <a:rPr lang="en-GB" dirty="0"/>
              <a:t>All transaction data from end of 2009, all of 2010 and 2011 till early December.</a:t>
            </a:r>
          </a:p>
          <a:p>
            <a:r>
              <a:rPr lang="en-GB" dirty="0"/>
              <a:t>Wish to understand customer behaviour, possible segments, and future forecasts.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56BD4C-F36F-D13E-A4B9-AE4481554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2366963"/>
            <a:ext cx="5681328" cy="284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28C29C5-8573-2449-FDBB-8FE0A389E88F}"/>
              </a:ext>
            </a:extLst>
          </p:cNvPr>
          <p:cNvSpPr txBox="1">
            <a:spLocks/>
          </p:cNvSpPr>
          <p:nvPr/>
        </p:nvSpPr>
        <p:spPr>
          <a:xfrm>
            <a:off x="6602247" y="6070600"/>
            <a:ext cx="4865687" cy="29845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Image </a:t>
            </a:r>
            <a:r>
              <a:rPr lang="en-GB" dirty="0" err="1"/>
              <a:t>src</a:t>
            </a:r>
            <a:r>
              <a:rPr lang="en-GB" dirty="0"/>
              <a:t>: https://clv.h-cdn.co/assets/17/20/1280x640</a:t>
            </a:r>
          </a:p>
        </p:txBody>
      </p:sp>
      <p:pic>
        <p:nvPicPr>
          <p:cNvPr id="37" name="Video 36">
            <a:hlinkClick r:id="" action="ppaction://media"/>
            <a:extLst>
              <a:ext uri="{FF2B5EF4-FFF2-40B4-BE49-F238E27FC236}">
                <a16:creationId xmlns:a16="http://schemas.microsoft.com/office/drawing/2014/main" id="{5ED1CC12-1DD6-C14D-C63E-25847F0331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26158" y="443230"/>
            <a:ext cx="1741813" cy="17418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93"/>
    </mc:Choice>
    <mc:Fallback>
      <p:transition spd="slow" advTm="24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Data Section - EDA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432425" cy="3684588"/>
          </a:xfrm>
        </p:spPr>
        <p:txBody>
          <a:bodyPr/>
          <a:lstStyle/>
          <a:p>
            <a:r>
              <a:rPr lang="en-US" dirty="0"/>
              <a:t>Most invoices have one transaction, some have over a 1000.</a:t>
            </a:r>
          </a:p>
          <a:p>
            <a:r>
              <a:rPr lang="en-US" dirty="0"/>
              <a:t>~2% of all invoices were cancellations</a:t>
            </a:r>
          </a:p>
          <a:p>
            <a:r>
              <a:rPr lang="en-US" dirty="0"/>
              <a:t>Cancellations are also entered as a row with negative quantity for items and price.</a:t>
            </a:r>
          </a:p>
          <a:p>
            <a:r>
              <a:rPr lang="en-US" dirty="0"/>
              <a:t>~0.5% of all invoices were returns.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53346D-7F37-C682-2A34-5D6768303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73925"/>
            <a:ext cx="5825803" cy="455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Video 30">
            <a:hlinkClick r:id="" action="ppaction://media"/>
            <a:extLst>
              <a:ext uri="{FF2B5EF4-FFF2-40B4-BE49-F238E27FC236}">
                <a16:creationId xmlns:a16="http://schemas.microsoft.com/office/drawing/2014/main" id="{62E0925E-921A-2C94-826E-692C13DC40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123446" y="110172"/>
            <a:ext cx="1895833" cy="189583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1066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27"/>
    </mc:Choice>
    <mc:Fallback>
      <p:transition spd="slow" advTm="36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Data Section - EDA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432425" cy="3684588"/>
          </a:xfrm>
        </p:spPr>
        <p:txBody>
          <a:bodyPr/>
          <a:lstStyle/>
          <a:p>
            <a:r>
              <a:rPr lang="en-GB" dirty="0"/>
              <a:t>Holiday months for Oct, Nov, and Dec (shown in red) do show higher number of invoices.</a:t>
            </a:r>
          </a:p>
          <a:p>
            <a:r>
              <a:rPr lang="en-GB" dirty="0"/>
              <a:t>~90% of all invoices were for transactions within the UK.</a:t>
            </a:r>
          </a:p>
          <a:p>
            <a:r>
              <a:rPr lang="en-GB" dirty="0"/>
              <a:t>The business isn’t open all days, so some days have zero transactions.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4A17A6-5B22-6242-DBA1-4040BD01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45368"/>
            <a:ext cx="6057210" cy="329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Video 18">
            <a:hlinkClick r:id="" action="ppaction://media"/>
            <a:extLst>
              <a:ext uri="{FF2B5EF4-FFF2-40B4-BE49-F238E27FC236}">
                <a16:creationId xmlns:a16="http://schemas.microsoft.com/office/drawing/2014/main" id="{7D687F49-F936-D2E8-AC68-01152A9183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9982200" y="97109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598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27"/>
    </mc:Choice>
    <mc:Fallback>
      <p:transition spd="slow" advTm="54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Data Section – Data Quality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026008" cy="3684588"/>
          </a:xfrm>
        </p:spPr>
        <p:txBody>
          <a:bodyPr>
            <a:normAutofit/>
          </a:bodyPr>
          <a:lstStyle/>
          <a:p>
            <a:r>
              <a:rPr lang="en-US" dirty="0"/>
              <a:t>Data contains mixed transaction types; this can be problematic. </a:t>
            </a:r>
          </a:p>
          <a:p>
            <a:pPr marL="0" indent="0">
              <a:buNone/>
            </a:pPr>
            <a:r>
              <a:rPr lang="en-US" dirty="0"/>
              <a:t>Ex: </a:t>
            </a:r>
            <a:r>
              <a:rPr lang="en-US" dirty="0" err="1"/>
              <a:t>StockCode</a:t>
            </a:r>
            <a:r>
              <a:rPr lang="en-US" dirty="0"/>
              <a:t>: TEST001, </a:t>
            </a:r>
            <a:r>
              <a:rPr lang="en-US" dirty="0" err="1"/>
              <a:t>AmazonBill</a:t>
            </a:r>
            <a:r>
              <a:rPr lang="en-US" dirty="0"/>
              <a:t> payments added as a transaction row, </a:t>
            </a:r>
          </a:p>
          <a:p>
            <a:r>
              <a:rPr lang="en-US" dirty="0"/>
              <a:t>Some transactions are missing Customer ID values, they are stored as ‘nan’.</a:t>
            </a:r>
          </a:p>
          <a:p>
            <a:r>
              <a:rPr lang="en-US" dirty="0"/>
              <a:t>Not all </a:t>
            </a:r>
            <a:r>
              <a:rPr lang="en-US" dirty="0" err="1"/>
              <a:t>StockCode</a:t>
            </a:r>
            <a:r>
              <a:rPr lang="en-US" dirty="0"/>
              <a:t> values are 5-digit integers.</a:t>
            </a:r>
          </a:p>
          <a:p>
            <a:r>
              <a:rPr lang="en-US" dirty="0"/>
              <a:t>Significant orders and cancellations made within minutes.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BE43B7C9-1541-EDF7-D21D-D6BB0575F0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9982200" y="136525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697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64"/>
    </mc:Choice>
    <mc:Fallback>
      <p:transition spd="slow" advTm="30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Data Section - 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181650" cy="3684588"/>
          </a:xfrm>
        </p:spPr>
        <p:txBody>
          <a:bodyPr/>
          <a:lstStyle/>
          <a:p>
            <a:r>
              <a:rPr lang="en-US" dirty="0"/>
              <a:t>Clean up the data based on data quality findings.</a:t>
            </a:r>
          </a:p>
          <a:p>
            <a:r>
              <a:rPr lang="en-US" dirty="0"/>
              <a:t>Group by customers and generate additional features from the data:</a:t>
            </a:r>
          </a:p>
          <a:p>
            <a:pPr marL="0" indent="0">
              <a:buNone/>
            </a:pPr>
            <a:r>
              <a:rPr lang="en-US" dirty="0"/>
              <a:t>- Number of cancellations or returns for a customer.</a:t>
            </a:r>
          </a:p>
          <a:p>
            <a:pPr marL="0" indent="0">
              <a:buNone/>
            </a:pPr>
            <a:r>
              <a:rPr lang="en-US" dirty="0"/>
              <a:t>- If the customer transacted during the holidays.</a:t>
            </a:r>
          </a:p>
          <a:p>
            <a:pPr marL="0" indent="0">
              <a:buNone/>
            </a:pPr>
            <a:r>
              <a:rPr lang="en-US" dirty="0"/>
              <a:t>- If the customer is an international customer, has had international orders.</a:t>
            </a:r>
          </a:p>
          <a:p>
            <a:pPr marL="0" indent="0">
              <a:buNone/>
            </a:pPr>
            <a:r>
              <a:rPr lang="en-GB" dirty="0"/>
              <a:t>- Total transaction amount based on customer profile.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3389CC29-CCDA-3160-BFB9-C3F2EF362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9838944" y="309563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812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65"/>
    </mc:Choice>
    <mc:Fallback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Model Section -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438775" cy="3684588"/>
          </a:xfrm>
        </p:spPr>
        <p:txBody>
          <a:bodyPr/>
          <a:lstStyle/>
          <a:p>
            <a:r>
              <a:rPr lang="en-GB" dirty="0"/>
              <a:t>Used aggregated data for customers, along with generated features.</a:t>
            </a:r>
          </a:p>
          <a:p>
            <a:r>
              <a:rPr lang="en-GB" dirty="0"/>
              <a:t>Preprocessing for normalization, passed through k-values between 2-10.</a:t>
            </a:r>
          </a:p>
          <a:p>
            <a:r>
              <a:rPr lang="en-GB" dirty="0"/>
              <a:t>Went with a k-value of 4 to compute the clusters.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14252-424C-2190-CD84-EEDE10362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73" y="4681278"/>
            <a:ext cx="4439270" cy="1857634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2C5F5FA-5741-3F77-74AF-4A14177B6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83" y="1238714"/>
            <a:ext cx="4320229" cy="344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DF451AA3-D697-C777-09D7-C16F3F8DA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134600" y="12700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519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79"/>
    </mc:Choice>
    <mc:Fallback>
      <p:transition spd="slow" advTm="33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Model Section – Cluster Descriptions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F57A7-20F8-364E-E2B8-DEA26B27B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874" y="2454919"/>
            <a:ext cx="3885692" cy="27432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442381B-C86E-0F49-EC0C-1FF93D7A0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66" y="2410941"/>
            <a:ext cx="383210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945E3F4-E379-BD3C-66E4-0990AC92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8669" y="2410941"/>
            <a:ext cx="390888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EDA77EA4-C345-9179-0140-F1C39E3547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9940156" y="136525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2065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27"/>
    </mc:Choice>
    <mc:Fallback>
      <p:transition spd="slow" advTm="45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41400"/>
            <a:ext cx="10515600" cy="1325563"/>
          </a:xfrm>
        </p:spPr>
        <p:txBody>
          <a:bodyPr/>
          <a:lstStyle/>
          <a:p>
            <a:r>
              <a:rPr lang="en-US" dirty="0"/>
              <a:t>Model Section - Forecasting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586296" cy="3684588"/>
          </a:xfrm>
        </p:spPr>
        <p:txBody>
          <a:bodyPr/>
          <a:lstStyle/>
          <a:p>
            <a:r>
              <a:rPr lang="en-GB" dirty="0"/>
              <a:t>Reindexed the dates all existing values.</a:t>
            </a:r>
          </a:p>
          <a:p>
            <a:r>
              <a:rPr lang="en-GB" dirty="0"/>
              <a:t>Clear pattern of missing transactions during weekend and Christmas.</a:t>
            </a:r>
          </a:p>
          <a:p>
            <a:endParaRPr lang="en-GB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5EC17B07-27CA-B1DA-6A06-922F44EA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396" y="2566295"/>
            <a:ext cx="7989851" cy="35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506CC3E9-9FF7-0629-6514-303F72F45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9777984" y="24491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0199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65"/>
    </mc:Choice>
    <mc:Fallback>
      <p:transition spd="slow" advTm="26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EF148-1770-458F-8F5B-C3D0A278AA97}">
  <ds:schemaRefs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{0630FD8D-C002-4450-ADC4-B9D98DE25195}tf78504181_win32</Template>
  <TotalTime>214</TotalTime>
  <Words>456</Words>
  <Application>Microsoft Office PowerPoint</Application>
  <PresentationFormat>Widescreen</PresentationFormat>
  <Paragraphs>69</Paragraphs>
  <Slides>13</Slides>
  <Notes>11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Tw Cen MT</vt:lpstr>
      <vt:lpstr>ShapesVTI</vt:lpstr>
      <vt:lpstr>Retail Challenge  Customer Segmentation and Forecasting</vt:lpstr>
      <vt:lpstr>Overview</vt:lpstr>
      <vt:lpstr>Data Section - EDA</vt:lpstr>
      <vt:lpstr>Data Section - EDA Continued</vt:lpstr>
      <vt:lpstr>Data Section – Data Quality</vt:lpstr>
      <vt:lpstr>Data Section - Preprocessing</vt:lpstr>
      <vt:lpstr>Model Section - Clustering</vt:lpstr>
      <vt:lpstr>Model Section – Cluster Descriptions</vt:lpstr>
      <vt:lpstr>Model Section - Forecasting</vt:lpstr>
      <vt:lpstr>Model Section - Forecasting</vt:lpstr>
      <vt:lpstr>Results – Forecasts for Clusters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 - Course Reflection</dc:title>
  <dc:creator>Swapnil Bhatta</dc:creator>
  <cp:lastModifiedBy>Swapnil Bhatta</cp:lastModifiedBy>
  <cp:revision>125</cp:revision>
  <dcterms:created xsi:type="dcterms:W3CDTF">2023-05-02T07:32:45Z</dcterms:created>
  <dcterms:modified xsi:type="dcterms:W3CDTF">2023-10-24T03:58:00Z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